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2">
          <p15:clr>
            <a:srgbClr val="A4A3A4"/>
          </p15:clr>
        </p15:guide>
        <p15:guide id="2" pos="5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CF"/>
    <a:srgbClr val="FF22EC"/>
    <a:srgbClr val="04FF01"/>
    <a:srgbClr val="199998"/>
    <a:srgbClr val="E3B914"/>
    <a:srgbClr val="CDE3E1"/>
    <a:srgbClr val="E3A714"/>
    <a:srgbClr val="1A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37" autoAdjust="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4092"/>
        <p:guide pos="5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7A4E2-3466-416E-89DD-2AE81B86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327E-D59B-4328-B386-3E7A8A964135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DCEA3-A4B5-4EFF-A7FD-8CB95CDC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D36B4-E57C-454C-A76D-EAEE2A81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B0AD3-D6A0-47CF-984E-AD45B34C030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0059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DFDC-7D54-4583-83DA-F949FA37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D733-FFF9-4F31-818E-5A0ABD10871A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F7CA1-1892-4DD7-A1A1-14EBE9D6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BF57-0626-4B96-A668-B03B5D95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AF03A-150C-4515-A859-7B42D8222CE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87919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6BEB7-1638-403F-B7A8-E6D18A22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E648-E66B-4CDD-B92B-D59968904D20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C89C-5425-4AC8-97D3-61A357ED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D95B2-F981-4C4E-B743-038946BA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0F9C-5CBF-4665-9342-F15FF71DEA09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05570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FAC9F-13D5-4C35-9F60-445907CE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2BFD-E356-4F0D-B80B-F2D2AE919091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E6A-A95D-40B8-BD0A-78457376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E771-844B-42E8-8A25-9FF2086D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1828-014A-4252-B6A1-7204D9C4D33C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54177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E381B-9605-450B-A5BC-7E895957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BB26-D2D2-4EFB-9C37-25945DC8BAD1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08A9D-D1B0-41B8-BD9A-1338A81E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14F06-99DA-434F-B458-0F7E54AC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5F51C-E796-4D9F-ABE4-D77C87E6286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33220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1BC699-248C-4AF9-8E7A-25CAB2D3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6E4B-2A1E-466C-A727-F78D6388F5B5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FD353B-B039-40C2-B771-449A7713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63B6D3-EF09-425E-9A51-6C6D5BB2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A5B69-8066-4FED-857D-EE80D48025D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64995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E5404C-87C5-4D2F-A85B-04F49446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529B-9029-4E46-9DDC-7E82CCAA61B4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9D724B-6FA2-49AB-9F3B-246F4866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09C0FB-C8DF-4933-BE97-119C6154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BD0E9-90C3-4B46-A068-FE44961EB5A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5012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7743AF-9325-456F-A9B3-FBCFF7CF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B09A-030C-41FB-B647-A45ACCCF3622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F5AF5A-57C3-4E81-8EAE-3E41C6F4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D47917-EA34-4AF2-BA27-B5E78118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E2D45-3F8D-4B7A-ADB2-0282CA4F072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430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1A07C4-12C7-4CCF-8556-79514B21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138C-CD7A-4530-B91B-2BA2B59C5E58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F21D3A-5F81-41BF-8DE0-166186EC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EF1FD5-B492-45F6-9C15-7BA9EF75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2E9CC-2D8F-4B85-9B47-6C91BE0210F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33175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C311E3-A960-4B70-8904-A138529F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A4E1-F07D-416E-81FB-674C96286158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536CF1-67BC-43CA-98B5-E324C683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C92C99-048F-46F5-AE8A-CC2CA6D8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CFF56-34F0-4E7C-93EA-9A8E2AFBA3CD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273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31C2EC-A41C-4021-B41E-5F3D8B2A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A0DB-21E6-4D92-A08F-65E7C7D7BB57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276DA0-A49F-446B-9AAB-31E8ABA1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76AEB4-1788-4DF3-BBD3-D661B61C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B157-1F42-4533-BCB2-FA97C2F9279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8234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A32E0C-52A1-4380-ACD3-44D08A8F6F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PT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09A97B-DE60-4324-AB66-F602D4E68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PT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69039-C330-4CD7-9C31-3A8DCF5CD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16414C-1ED6-4675-8FFD-DB9B78FBFF97}" type="datetimeFigureOut">
              <a:rPr lang="pt-PT"/>
              <a:pPr>
                <a:defRPr/>
              </a:pPr>
              <a:t>17/06/2019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34438-61DF-4E99-AE39-CDD1C3C36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3FDC4-15F5-49C2-874D-0592C5566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BD37A39-E89D-4CA9-8DC9-BE3644768188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 1 VTER.jpg">
            <a:extLst>
              <a:ext uri="{FF2B5EF4-FFF2-40B4-BE49-F238E27FC236}">
                <a16:creationId xmlns:a16="http://schemas.microsoft.com/office/drawing/2014/main" id="{ACF1FB24-3528-482B-9935-F8D48DBD3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TER5CDR_PPT1_001.png">
            <a:extLst>
              <a:ext uri="{FF2B5EF4-FFF2-40B4-BE49-F238E27FC236}">
                <a16:creationId xmlns:a16="http://schemas.microsoft.com/office/drawing/2014/main" id="{191A0708-1637-47D9-8FEA-11AEDB65C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786063"/>
            <a:ext cx="403542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5812882D-FB15-4420-B2C4-A758D7B8FAC4}"/>
              </a:ext>
            </a:extLst>
          </p:cNvPr>
          <p:cNvSpPr/>
          <p:nvPr/>
        </p:nvSpPr>
        <p:spPr>
          <a:xfrm>
            <a:off x="539750" y="2841625"/>
            <a:ext cx="4394200" cy="1930400"/>
          </a:xfrm>
          <a:prstGeom prst="wedgeEllipseCallout">
            <a:avLst>
              <a:gd name="adj1" fmla="val 58866"/>
              <a:gd name="adj2" fmla="val 40904"/>
            </a:avLst>
          </a:prstGeom>
          <a:gradFill>
            <a:gsLst>
              <a:gs pos="0">
                <a:schemeClr val="accent6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Arial Bold"/>
                <a:cs typeface="Arial"/>
              </a:rPr>
              <a:t>vamos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estudar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E4845A7-4F99-4788-B652-40AE56E5CB37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2841625"/>
            <a:ext cx="3803650" cy="2522538"/>
            <a:chOff x="406394" y="2841486"/>
            <a:chExt cx="3803694" cy="2522028"/>
          </a:xfrm>
        </p:grpSpPr>
        <p:sp>
          <p:nvSpPr>
            <p:cNvPr id="11" name="Oval Callout 10">
              <a:extLst>
                <a:ext uri="{FF2B5EF4-FFF2-40B4-BE49-F238E27FC236}">
                  <a16:creationId xmlns:a16="http://schemas.microsoft.com/office/drawing/2014/main" id="{B7027A73-EE69-4A2F-91EC-5C8DB2718987}"/>
                </a:ext>
              </a:extLst>
            </p:cNvPr>
            <p:cNvSpPr/>
            <p:nvPr/>
          </p:nvSpPr>
          <p:spPr>
            <a:xfrm>
              <a:off x="406394" y="2841486"/>
              <a:ext cx="3803694" cy="2471238"/>
            </a:xfrm>
            <a:prstGeom prst="wedgeEllipseCallout">
              <a:avLst>
                <a:gd name="adj1" fmla="val 78608"/>
                <a:gd name="adj2" fmla="val 20778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8C511F-2537-41E8-8E8A-CB5EA697A92D}"/>
                </a:ext>
              </a:extLst>
            </p:cNvPr>
            <p:cNvSpPr txBox="1"/>
            <p:nvPr/>
          </p:nvSpPr>
          <p:spPr>
            <a:xfrm>
              <a:off x="539746" y="2916084"/>
              <a:ext cx="3408402" cy="24474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 err="1">
                  <a:solidFill>
                    <a:srgbClr val="EEECE1">
                      <a:lumMod val="25000"/>
                    </a:srgbClr>
                  </a:solidFill>
                  <a:latin typeface="Arial Bold"/>
                  <a:cs typeface="Arial"/>
                </a:rPr>
                <a:t>Introdução</a:t>
              </a:r>
              <a:endParaRPr lang="en-US" sz="3000" dirty="0">
                <a:solidFill>
                  <a:srgbClr val="EEECE1">
                    <a:lumMod val="25000"/>
                  </a:srgbClr>
                </a:solidFill>
                <a:latin typeface="Arial Bold"/>
                <a:cs typeface="Arial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50000"/>
                  </a:schemeClr>
                </a:buClr>
                <a:buFont typeface="Arial"/>
                <a:buChar char="•"/>
                <a:defRPr/>
              </a:pPr>
              <a:r>
                <a:rPr lang="en-US" sz="3000" dirty="0" err="1">
                  <a:solidFill>
                    <a:srgbClr val="EEECE1">
                      <a:lumMod val="25000"/>
                    </a:srgbClr>
                  </a:solidFill>
                  <a:latin typeface="Arial Bold"/>
                  <a:cs typeface="Arial"/>
                </a:rPr>
                <a:t>Onde</a:t>
              </a:r>
              <a:r>
                <a:rPr lang="en-US" sz="3000" dirty="0">
                  <a:solidFill>
                    <a:srgbClr val="EEECE1">
                      <a:lumMod val="25000"/>
                    </a:srgbClr>
                  </a:solidFill>
                  <a:latin typeface="Arial Bold"/>
                  <a:cs typeface="Arial"/>
                </a:rPr>
                <a:t> </a:t>
              </a:r>
              <a:r>
                <a:rPr lang="en-US" sz="3000" dirty="0" err="1">
                  <a:solidFill>
                    <a:srgbClr val="EEECE1">
                      <a:lumMod val="25000"/>
                    </a:srgbClr>
                  </a:solidFill>
                  <a:latin typeface="Arial Bold"/>
                  <a:cs typeface="Arial"/>
                </a:rPr>
                <a:t>existe</a:t>
              </a:r>
              <a:r>
                <a:rPr lang="en-US" sz="3000" dirty="0">
                  <a:solidFill>
                    <a:srgbClr val="EEECE1">
                      <a:lumMod val="25000"/>
                    </a:srgbClr>
                  </a:solidFill>
                  <a:latin typeface="Arial Bold"/>
                  <a:cs typeface="Arial"/>
                </a:rPr>
                <a:t> </a:t>
              </a:r>
              <a:r>
                <a:rPr lang="en-US" sz="3000" dirty="0" err="1">
                  <a:solidFill>
                    <a:srgbClr val="EEECE1">
                      <a:lumMod val="25000"/>
                    </a:srgbClr>
                  </a:solidFill>
                  <a:latin typeface="Arial Bold"/>
                  <a:cs typeface="Arial"/>
                </a:rPr>
                <a:t>vida</a:t>
              </a:r>
              <a:r>
                <a:rPr lang="en-US" sz="3000" dirty="0">
                  <a:solidFill>
                    <a:srgbClr val="EEECE1">
                      <a:lumMod val="25000"/>
                    </a:srgbClr>
                  </a:solidFill>
                  <a:latin typeface="Arial Bold"/>
                  <a:cs typeface="Arial"/>
                </a:rPr>
                <a:t>?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50000"/>
                  </a:schemeClr>
                </a:buClr>
                <a:buFont typeface="Arial"/>
                <a:buChar char="•"/>
                <a:defRPr/>
              </a:pPr>
              <a:r>
                <a:rPr lang="en-US" sz="3000" dirty="0">
                  <a:solidFill>
                    <a:srgbClr val="EEECE1">
                      <a:lumMod val="25000"/>
                    </a:srgbClr>
                  </a:solidFill>
                  <a:latin typeface="Arial Bold"/>
                  <a:cs typeface="Arial"/>
                </a:rPr>
                <a:t>A </a:t>
              </a:r>
              <a:r>
                <a:rPr lang="en-US" sz="3000" dirty="0" err="1">
                  <a:solidFill>
                    <a:srgbClr val="EEECE1">
                      <a:lumMod val="25000"/>
                    </a:srgbClr>
                  </a:solidFill>
                  <a:latin typeface="Arial Bold"/>
                  <a:cs typeface="Arial"/>
                </a:rPr>
                <a:t>biosfera</a:t>
              </a:r>
              <a:endParaRPr lang="en-US" sz="3000" dirty="0">
                <a:solidFill>
                  <a:srgbClr val="EEECE1">
                    <a:lumMod val="25000"/>
                  </a:srgbClr>
                </a:solidFill>
                <a:latin typeface="Arial Bold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LIDE 2 VTER.jpg">
            <a:extLst>
              <a:ext uri="{FF2B5EF4-FFF2-40B4-BE49-F238E27FC236}">
                <a16:creationId xmlns:a16="http://schemas.microsoft.com/office/drawing/2014/main" id="{33D883AD-F394-4E5D-9E6E-C632F3300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E1E8F4-5694-4366-9941-9AE75E055661}"/>
              </a:ext>
            </a:extLst>
          </p:cNvPr>
          <p:cNvSpPr txBox="1"/>
          <p:nvPr/>
        </p:nvSpPr>
        <p:spPr>
          <a:xfrm>
            <a:off x="7938" y="5640388"/>
            <a:ext cx="91440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ranúnculo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aquático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e a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rã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podem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ser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encontrados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b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lagos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água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doce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 descr="VTER5CDR_PPT1_011.jpg">
            <a:extLst>
              <a:ext uri="{FF2B5EF4-FFF2-40B4-BE49-F238E27FC236}">
                <a16:creationId xmlns:a16="http://schemas.microsoft.com/office/drawing/2014/main" id="{2AE71766-5022-4633-B72B-B12992C9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1258">
            <a:off x="1559641" y="1218519"/>
            <a:ext cx="6260853" cy="426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4549" dist="152400" dir="1512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LIDE 2 VTER.jpg">
            <a:extLst>
              <a:ext uri="{FF2B5EF4-FFF2-40B4-BE49-F238E27FC236}">
                <a16:creationId xmlns:a16="http://schemas.microsoft.com/office/drawing/2014/main" id="{E790C3C0-8AEE-4BE3-95C7-695CD4918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CC0021-6EA7-47E4-AF6D-BEA27904251B}"/>
              </a:ext>
            </a:extLst>
          </p:cNvPr>
          <p:cNvSpPr txBox="1"/>
          <p:nvPr/>
        </p:nvSpPr>
        <p:spPr>
          <a:xfrm>
            <a:off x="0" y="6084888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Algumas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gaivotas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vivem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no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mesmo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ambiente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Homem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5" name="Picture 4" descr="VTER5CDR_PPT1_012.jpg">
            <a:extLst>
              <a:ext uri="{FF2B5EF4-FFF2-40B4-BE49-F238E27FC236}">
                <a16:creationId xmlns:a16="http://schemas.microsoft.com/office/drawing/2014/main" id="{012B5B47-AA00-4D1E-A1F8-B02B22F0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603">
            <a:off x="1347926" y="1233629"/>
            <a:ext cx="6176111" cy="4632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LIDE 2 VTER.jpg">
            <a:extLst>
              <a:ext uri="{FF2B5EF4-FFF2-40B4-BE49-F238E27FC236}">
                <a16:creationId xmlns:a16="http://schemas.microsoft.com/office/drawing/2014/main" id="{27E9B5E6-D630-46E5-932E-13D3F0F6B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4CBC5B-905C-4DA6-BF05-415B05F38930}"/>
              </a:ext>
            </a:extLst>
          </p:cNvPr>
          <p:cNvSpPr txBox="1"/>
          <p:nvPr/>
        </p:nvSpPr>
        <p:spPr>
          <a:xfrm>
            <a:off x="0" y="6061075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ouriço-cacheiro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malmequer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encontram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-se no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bosque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 descr="VTER5CDR_PPT1_013.jpg">
            <a:extLst>
              <a:ext uri="{FF2B5EF4-FFF2-40B4-BE49-F238E27FC236}">
                <a16:creationId xmlns:a16="http://schemas.microsoft.com/office/drawing/2014/main" id="{4846EF75-9951-4F89-A830-350C3151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38">
            <a:off x="1398101" y="1254353"/>
            <a:ext cx="6316949" cy="4639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SLIDE 2 VTER.jpg">
            <a:extLst>
              <a:ext uri="{FF2B5EF4-FFF2-40B4-BE49-F238E27FC236}">
                <a16:creationId xmlns:a16="http://schemas.microsoft.com/office/drawing/2014/main" id="{DCF32CF3-99D2-4F0D-9915-A7C22F46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TER5CDR_PPT1_002.png">
            <a:extLst>
              <a:ext uri="{FF2B5EF4-FFF2-40B4-BE49-F238E27FC236}">
                <a16:creationId xmlns:a16="http://schemas.microsoft.com/office/drawing/2014/main" id="{F0D16D96-99FB-41F9-82D7-55ACCBDF0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833563"/>
            <a:ext cx="4735513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4D741556-B686-424E-A003-7E1CA1241826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1517650"/>
            <a:ext cx="4089400" cy="2120900"/>
            <a:chOff x="786580" y="1517134"/>
            <a:chExt cx="4089083" cy="2120801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4637B783-DAA5-47B9-A21A-EEB74E595F03}"/>
                </a:ext>
              </a:extLst>
            </p:cNvPr>
            <p:cNvSpPr/>
            <p:nvPr/>
          </p:nvSpPr>
          <p:spPr>
            <a:xfrm>
              <a:off x="786580" y="1517134"/>
              <a:ext cx="4089083" cy="2120801"/>
            </a:xfrm>
            <a:prstGeom prst="wedgeEllipseCallout">
              <a:avLst>
                <a:gd name="adj1" fmla="val 61126"/>
                <a:gd name="adj2" fmla="val 47973"/>
              </a:avLst>
            </a:prstGeom>
            <a:gradFill>
              <a:gsLst>
                <a:gs pos="0">
                  <a:srgbClr val="E3A714"/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354" name="TextBox 11">
              <a:extLst>
                <a:ext uri="{FF2B5EF4-FFF2-40B4-BE49-F238E27FC236}">
                  <a16:creationId xmlns:a16="http://schemas.microsoft.com/office/drawing/2014/main" id="{486524F6-9DF1-4CF7-9BCE-E4092000B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867" y="1830849"/>
              <a:ext cx="4013639" cy="147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3700"/>
                </a:lnSpc>
              </a:pP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Indica dois locais </a:t>
              </a:r>
              <a:b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</a:b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da Terra onde existem </a:t>
              </a:r>
              <a:b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</a:b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seres vivos.</a:t>
              </a:r>
              <a:endParaRPr lang="en-US" altLang="pt-BR" sz="2500"/>
            </a:p>
          </p:txBody>
        </p: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772E2FF3-F122-4E53-8C89-4A822BD9E373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1517650"/>
            <a:ext cx="4373562" cy="2397125"/>
            <a:chOff x="843867" y="3637935"/>
            <a:chExt cx="4372034" cy="2398084"/>
          </a:xfrm>
        </p:grpSpPr>
        <p:sp>
          <p:nvSpPr>
            <p:cNvPr id="21" name="Oval Callout 20">
              <a:extLst>
                <a:ext uri="{FF2B5EF4-FFF2-40B4-BE49-F238E27FC236}">
                  <a16:creationId xmlns:a16="http://schemas.microsoft.com/office/drawing/2014/main" id="{AC60C375-DA23-4480-8CF7-7DC180FEAF4E}"/>
                </a:ext>
              </a:extLst>
            </p:cNvPr>
            <p:cNvSpPr/>
            <p:nvPr/>
          </p:nvSpPr>
          <p:spPr>
            <a:xfrm>
              <a:off x="843867" y="3637935"/>
              <a:ext cx="4372034" cy="2398084"/>
            </a:xfrm>
            <a:prstGeom prst="wedgeEllipseCallout">
              <a:avLst>
                <a:gd name="adj1" fmla="val 61126"/>
                <a:gd name="adj2" fmla="val 47973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352" name="TextBox 12">
              <a:extLst>
                <a:ext uri="{FF2B5EF4-FFF2-40B4-BE49-F238E27FC236}">
                  <a16:creationId xmlns:a16="http://schemas.microsoft.com/office/drawing/2014/main" id="{DFCBDC89-23DC-4063-9D83-29D4E9171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538" y="4190737"/>
              <a:ext cx="4013639" cy="147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3700"/>
                </a:lnSpc>
              </a:pP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Quais os dois grandes grupos de ambientes da Terra?</a:t>
              </a:r>
              <a:endParaRPr lang="en-US" altLang="pt-BR" sz="2500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8867C2E8-2CD0-405D-91EA-F22FE4AED88C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1670050"/>
            <a:ext cx="4406900" cy="2397125"/>
            <a:chOff x="1007304" y="5266660"/>
            <a:chExt cx="4405376" cy="2398084"/>
          </a:xfrm>
        </p:grpSpPr>
        <p:sp>
          <p:nvSpPr>
            <p:cNvPr id="19" name="Oval Callout 18">
              <a:extLst>
                <a:ext uri="{FF2B5EF4-FFF2-40B4-BE49-F238E27FC236}">
                  <a16:creationId xmlns:a16="http://schemas.microsoft.com/office/drawing/2014/main" id="{7B400F59-DEF5-432E-8A18-DA3EB2F8C41C}"/>
                </a:ext>
              </a:extLst>
            </p:cNvPr>
            <p:cNvSpPr/>
            <p:nvPr/>
          </p:nvSpPr>
          <p:spPr>
            <a:xfrm>
              <a:off x="1040629" y="5266660"/>
              <a:ext cx="4372051" cy="2398084"/>
            </a:xfrm>
            <a:prstGeom prst="wedgeEllipseCallout">
              <a:avLst>
                <a:gd name="adj1" fmla="val 61126"/>
                <a:gd name="adj2" fmla="val 47973"/>
              </a:avLst>
            </a:prstGeom>
            <a:gradFill>
              <a:gsLst>
                <a:gs pos="0">
                  <a:srgbClr val="E3A714"/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350" name="TextBox 13">
              <a:extLst>
                <a:ext uri="{FF2B5EF4-FFF2-40B4-BE49-F238E27FC236}">
                  <a16:creationId xmlns:a16="http://schemas.microsoft.com/office/drawing/2014/main" id="{AD0994F5-C666-4C5D-B52E-52D3C3925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304" y="5756500"/>
              <a:ext cx="4372034" cy="147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3700"/>
                </a:lnSpc>
              </a:pP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Dá exemplos de dois ambientes aquáticos </a:t>
              </a:r>
              <a:b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</a:b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de água doce.</a:t>
              </a:r>
              <a:endParaRPr lang="en-US" altLang="pt-BR" sz="2500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B333B9BF-7D29-4A46-8DDB-56DF2D6F32ED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1670050"/>
            <a:ext cx="4373563" cy="2397125"/>
            <a:chOff x="6378857" y="4067618"/>
            <a:chExt cx="4372034" cy="2398084"/>
          </a:xfrm>
        </p:grpSpPr>
        <p:sp>
          <p:nvSpPr>
            <p:cNvPr id="18" name="Oval Callout 17">
              <a:extLst>
                <a:ext uri="{FF2B5EF4-FFF2-40B4-BE49-F238E27FC236}">
                  <a16:creationId xmlns:a16="http://schemas.microsoft.com/office/drawing/2014/main" id="{A27E8561-A0E2-4220-B300-58E0FC0D35D8}"/>
                </a:ext>
              </a:extLst>
            </p:cNvPr>
            <p:cNvSpPr/>
            <p:nvPr/>
          </p:nvSpPr>
          <p:spPr>
            <a:xfrm>
              <a:off x="6378857" y="4067618"/>
              <a:ext cx="4372034" cy="2398084"/>
            </a:xfrm>
            <a:prstGeom prst="wedgeEllipseCallout">
              <a:avLst>
                <a:gd name="adj1" fmla="val 61126"/>
                <a:gd name="adj2" fmla="val 47973"/>
              </a:avLst>
            </a:prstGeom>
            <a:gradFill>
              <a:gsLst>
                <a:gs pos="0">
                  <a:srgbClr val="E3A714"/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348" name="TextBox 16">
              <a:extLst>
                <a:ext uri="{FF2B5EF4-FFF2-40B4-BE49-F238E27FC236}">
                  <a16:creationId xmlns:a16="http://schemas.microsoft.com/office/drawing/2014/main" id="{E8D811BD-C90B-43BE-9FC9-6D5766672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857" y="4587770"/>
              <a:ext cx="4372033" cy="100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3700"/>
                </a:lnSpc>
              </a:pP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Refere dois locais </a:t>
              </a:r>
              <a:b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</a:b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com grande biodiversividade.</a:t>
              </a:r>
              <a:endParaRPr lang="en-US" altLang="pt-BR" sz="2500"/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5E66D127-8D0C-4870-8F2B-E9996A26B8C8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1670050"/>
            <a:ext cx="4373563" cy="2397125"/>
            <a:chOff x="0" y="5029445"/>
            <a:chExt cx="4372034" cy="2398084"/>
          </a:xfrm>
        </p:grpSpPr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FFE11DA3-71A7-4025-B526-F06787D9B429}"/>
                </a:ext>
              </a:extLst>
            </p:cNvPr>
            <p:cNvSpPr/>
            <p:nvPr/>
          </p:nvSpPr>
          <p:spPr>
            <a:xfrm>
              <a:off x="0" y="5029445"/>
              <a:ext cx="4372034" cy="2398084"/>
            </a:xfrm>
            <a:prstGeom prst="wedgeEllipseCallout">
              <a:avLst>
                <a:gd name="adj1" fmla="val 61126"/>
                <a:gd name="adj2" fmla="val 47973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346" name="TextBox 15">
              <a:extLst>
                <a:ext uri="{FF2B5EF4-FFF2-40B4-BE49-F238E27FC236}">
                  <a16:creationId xmlns:a16="http://schemas.microsoft.com/office/drawing/2014/main" id="{59C6C00C-4A26-4E1B-83EA-8F3825C1E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65215"/>
              <a:ext cx="4372033" cy="147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3700"/>
                </a:lnSpc>
              </a:pP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Como se denomina </a:t>
              </a:r>
              <a:b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</a:b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o local onde vive </a:t>
              </a:r>
              <a:b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</a:br>
              <a:r>
                <a:rPr lang="en-US" altLang="pt-BR" sz="2500">
                  <a:solidFill>
                    <a:srgbClr val="4A452A"/>
                  </a:solidFill>
                  <a:latin typeface="Arial" panose="020B0604020202020204" pitchFamily="34" charset="0"/>
                </a:rPr>
                <a:t>o ser vivo?</a:t>
              </a:r>
              <a:endParaRPr lang="en-US" altLang="pt-BR" sz="25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LIDE 2 VTER.jpg">
            <a:extLst>
              <a:ext uri="{FF2B5EF4-FFF2-40B4-BE49-F238E27FC236}">
                <a16:creationId xmlns:a16="http://schemas.microsoft.com/office/drawing/2014/main" id="{AB4A9A12-4E34-46FD-978E-82651F687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VTER5CDR_PPT1_003.jpg">
            <a:extLst>
              <a:ext uri="{FF2B5EF4-FFF2-40B4-BE49-F238E27FC236}">
                <a16:creationId xmlns:a16="http://schemas.microsoft.com/office/drawing/2014/main" id="{6B08B05E-3490-4807-9230-4BA21CF8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497">
            <a:off x="1425233" y="1164621"/>
            <a:ext cx="6253388" cy="4690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4C784D-F689-4C78-A238-5F31B15E3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82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Clr>
                <a:srgbClr val="31859C"/>
              </a:buClr>
            </a:pPr>
            <a:r>
              <a:rPr lang="en-US" altLang="pt-BR" sz="2500">
                <a:solidFill>
                  <a:srgbClr val="4A452A"/>
                </a:solidFill>
                <a:latin typeface="Arial" panose="020B0604020202020204" pitchFamily="34" charset="0"/>
              </a:rPr>
              <a:t>Os seres vivos do lago estão adaptados à vida aquática.</a:t>
            </a:r>
            <a:endParaRPr lang="en-US" altLang="pt-BR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2 VTER.jpg">
            <a:extLst>
              <a:ext uri="{FF2B5EF4-FFF2-40B4-BE49-F238E27FC236}">
                <a16:creationId xmlns:a16="http://schemas.microsoft.com/office/drawing/2014/main" id="{15E0B611-A880-4E92-B95F-B551DDA3A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E14EA7-C8C9-4172-8531-FA17C3E8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0705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buClr>
                <a:srgbClr val="31859C"/>
              </a:buClr>
            </a:pPr>
            <a:r>
              <a:rPr lang="en-US" altLang="pt-BR" sz="2500">
                <a:solidFill>
                  <a:srgbClr val="4A452A"/>
                </a:solidFill>
                <a:latin typeface="Arial" panose="020B0604020202020204" pitchFamily="34" charset="0"/>
              </a:rPr>
              <a:t>Foi na água que a vida surgiu.</a:t>
            </a:r>
            <a:br>
              <a:rPr lang="en-US" altLang="pt-BR" sz="2500">
                <a:solidFill>
                  <a:srgbClr val="4A452A"/>
                </a:solidFill>
                <a:latin typeface="Arial" panose="020B0604020202020204" pitchFamily="34" charset="0"/>
              </a:rPr>
            </a:br>
            <a:r>
              <a:rPr lang="en-US" altLang="pt-BR" sz="2500">
                <a:solidFill>
                  <a:srgbClr val="4A452A"/>
                </a:solidFill>
                <a:latin typeface="Arial" panose="020B0604020202020204" pitchFamily="34" charset="0"/>
              </a:rPr>
              <a:t>É o habitat de muitos seres vivos.</a:t>
            </a:r>
            <a:endParaRPr lang="en-US" altLang="pt-BR" sz="2500"/>
          </a:p>
        </p:txBody>
      </p:sp>
      <p:pic>
        <p:nvPicPr>
          <p:cNvPr id="6" name="Picture 5" descr="VTER5CDR_PPT1_004.jpg">
            <a:extLst>
              <a:ext uri="{FF2B5EF4-FFF2-40B4-BE49-F238E27FC236}">
                <a16:creationId xmlns:a16="http://schemas.microsoft.com/office/drawing/2014/main" id="{061F01CB-C9EE-48E5-8C13-5F6DD7CED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0649">
            <a:off x="751987" y="1505821"/>
            <a:ext cx="7623307" cy="3744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962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LIDE 2 VTER.jpg">
            <a:extLst>
              <a:ext uri="{FF2B5EF4-FFF2-40B4-BE49-F238E27FC236}">
                <a16:creationId xmlns:a16="http://schemas.microsoft.com/office/drawing/2014/main" id="{33C307AC-9422-4CF6-9BC8-CEB95E17D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5A8B95-FB30-4F2D-8417-F6403A0E3C34}"/>
              </a:ext>
            </a:extLst>
          </p:cNvPr>
          <p:cNvSpPr txBox="1"/>
          <p:nvPr/>
        </p:nvSpPr>
        <p:spPr>
          <a:xfrm>
            <a:off x="0" y="5643563"/>
            <a:ext cx="9144000" cy="1003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É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na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floresta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se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pode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encontrar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b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grande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biodiversividade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6" descr="VTER5CDR_PPT1_005.jpg">
            <a:extLst>
              <a:ext uri="{FF2B5EF4-FFF2-40B4-BE49-F238E27FC236}">
                <a16:creationId xmlns:a16="http://schemas.microsoft.com/office/drawing/2014/main" id="{FBE71DA6-889D-463D-B173-897F9DAB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052">
            <a:off x="2400654" y="1178125"/>
            <a:ext cx="4549433" cy="4297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381000" dir="1152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LIDE 2 VTER.jpg">
            <a:extLst>
              <a:ext uri="{FF2B5EF4-FFF2-40B4-BE49-F238E27FC236}">
                <a16:creationId xmlns:a16="http://schemas.microsoft.com/office/drawing/2014/main" id="{2C46D414-CA79-4038-9663-451A25140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4CB692-3492-4ED4-AD08-E015B81614C3}"/>
              </a:ext>
            </a:extLst>
          </p:cNvPr>
          <p:cNvSpPr txBox="1"/>
          <p:nvPr/>
        </p:nvSpPr>
        <p:spPr>
          <a:xfrm>
            <a:off x="0" y="5637213"/>
            <a:ext cx="9144000" cy="1003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Os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morcegos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animais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nocturnos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procuram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b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as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grutas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para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viver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 descr="VTER5CDR_PPT1_006.jpg">
            <a:extLst>
              <a:ext uri="{FF2B5EF4-FFF2-40B4-BE49-F238E27FC236}">
                <a16:creationId xmlns:a16="http://schemas.microsoft.com/office/drawing/2014/main" id="{C9DB3BD9-677A-4F32-A49B-153AB56C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7" b="13128"/>
          <a:stretch>
            <a:fillRect/>
          </a:stretch>
        </p:blipFill>
        <p:spPr>
          <a:xfrm rot="165027">
            <a:off x="2829738" y="1168098"/>
            <a:ext cx="3424244" cy="4275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LIDE 2 VTER.jpg">
            <a:extLst>
              <a:ext uri="{FF2B5EF4-FFF2-40B4-BE49-F238E27FC236}">
                <a16:creationId xmlns:a16="http://schemas.microsoft.com/office/drawing/2014/main" id="{DAB03254-EAA9-4949-91E5-C4742AECC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F2B08D-5756-412E-A1F8-E9D07DB9057D}"/>
              </a:ext>
            </a:extLst>
          </p:cNvPr>
          <p:cNvSpPr txBox="1"/>
          <p:nvPr/>
        </p:nvSpPr>
        <p:spPr>
          <a:xfrm>
            <a:off x="0" y="5656263"/>
            <a:ext cx="91440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As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aves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rapina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dominam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as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zonas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altas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  <a:b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É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lá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fazem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seus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ninhos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6" descr="VTER5CDR_PPT1_007.jpg">
            <a:extLst>
              <a:ext uri="{FF2B5EF4-FFF2-40B4-BE49-F238E27FC236}">
                <a16:creationId xmlns:a16="http://schemas.microsoft.com/office/drawing/2014/main" id="{E16CF559-5920-4225-894A-27E219781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153">
            <a:off x="2770823" y="1144730"/>
            <a:ext cx="3713697" cy="4342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107950" dist="215900" dir="141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LIDE 2 VTER.jpg">
            <a:extLst>
              <a:ext uri="{FF2B5EF4-FFF2-40B4-BE49-F238E27FC236}">
                <a16:creationId xmlns:a16="http://schemas.microsoft.com/office/drawing/2014/main" id="{4E38EAEA-AA71-477D-80CA-05ADB991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AF35F6-8341-4D22-9322-C79AFC739D65}"/>
              </a:ext>
            </a:extLst>
          </p:cNvPr>
          <p:cNvSpPr txBox="1"/>
          <p:nvPr/>
        </p:nvSpPr>
        <p:spPr>
          <a:xfrm>
            <a:off x="0" y="5665788"/>
            <a:ext cx="91440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As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aranhas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coabitam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cantos das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nossas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casas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, </a:t>
            </a:r>
            <a:b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comendo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insectos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incomodam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 descr="VTER5CDR_PPT1_008.jpg">
            <a:extLst>
              <a:ext uri="{FF2B5EF4-FFF2-40B4-BE49-F238E27FC236}">
                <a16:creationId xmlns:a16="http://schemas.microsoft.com/office/drawing/2014/main" id="{681D4E1B-1932-414C-8651-40D4A78AF9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38" b="11910"/>
          <a:stretch>
            <a:fillRect/>
          </a:stretch>
        </p:blipFill>
        <p:spPr>
          <a:xfrm rot="153324">
            <a:off x="2365341" y="1147900"/>
            <a:ext cx="4030633" cy="4274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LIDE 2 VTER.jpg">
            <a:extLst>
              <a:ext uri="{FF2B5EF4-FFF2-40B4-BE49-F238E27FC236}">
                <a16:creationId xmlns:a16="http://schemas.microsoft.com/office/drawing/2014/main" id="{25709487-3847-4E1B-8D74-8526D114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4FDF20-C7AA-4D1D-9A91-66CB3D46C847}"/>
              </a:ext>
            </a:extLst>
          </p:cNvPr>
          <p:cNvSpPr txBox="1"/>
          <p:nvPr/>
        </p:nvSpPr>
        <p:spPr>
          <a:xfrm>
            <a:off x="7938" y="5232400"/>
            <a:ext cx="9144000" cy="1392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Apesar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fundos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oceânicos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não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existir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luz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também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nestes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locais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se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podem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encontrar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seres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vivos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b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</a:b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como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estes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peixes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abissais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6" descr="VTER5CDR_PPT1_009.jpg">
            <a:extLst>
              <a:ext uri="{FF2B5EF4-FFF2-40B4-BE49-F238E27FC236}">
                <a16:creationId xmlns:a16="http://schemas.microsoft.com/office/drawing/2014/main" id="{36E54A05-E7FC-49D8-A4B7-7977BA207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598">
            <a:off x="3065653" y="1066553"/>
            <a:ext cx="2704770" cy="41379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SLIDE 2 VTER.jpg">
            <a:extLst>
              <a:ext uri="{FF2B5EF4-FFF2-40B4-BE49-F238E27FC236}">
                <a16:creationId xmlns:a16="http://schemas.microsoft.com/office/drawing/2014/main" id="{7AD6946D-582E-4DCE-B57A-A93CBA0F3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0FCDFA-3FA4-4ABE-8D31-AD783B688C24}"/>
              </a:ext>
            </a:extLst>
          </p:cNvPr>
          <p:cNvSpPr txBox="1"/>
          <p:nvPr/>
        </p:nvSpPr>
        <p:spPr>
          <a:xfrm>
            <a:off x="0" y="6021388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rochedos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da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praia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vivem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mexilhões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cracas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lapas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5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algas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5" name="Picture 4" descr="VTER5CDR_PPT1_010.jpg">
            <a:extLst>
              <a:ext uri="{FF2B5EF4-FFF2-40B4-BE49-F238E27FC236}">
                <a16:creationId xmlns:a16="http://schemas.microsoft.com/office/drawing/2014/main" id="{04512C40-9432-4B92-99BE-C3466A36C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94" y="1323317"/>
            <a:ext cx="6283303" cy="4356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145</Words>
  <Application>Microsoft Office PowerPoint</Application>
  <PresentationFormat>Apresentação na tela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Calibri</vt:lpstr>
      <vt:lpstr>Arial</vt:lpstr>
      <vt:lpstr>Arial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 existe a vida?</dc:title>
  <dc:creator>Cristina Pinto</dc:creator>
  <cp:lastModifiedBy>..... ...</cp:lastModifiedBy>
  <cp:revision>59</cp:revision>
  <dcterms:created xsi:type="dcterms:W3CDTF">2010-01-26T17:08:52Z</dcterms:created>
  <dcterms:modified xsi:type="dcterms:W3CDTF">2019-06-17T18:51:58Z</dcterms:modified>
</cp:coreProperties>
</file>